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5" r:id="rId4"/>
    <p:sldId id="324" r:id="rId5"/>
    <p:sldId id="323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64" r:id="rId18"/>
    <p:sldId id="263" r:id="rId19"/>
    <p:sldId id="297" r:id="rId20"/>
    <p:sldId id="301" r:id="rId21"/>
    <p:sldId id="306" r:id="rId22"/>
    <p:sldId id="300" r:id="rId23"/>
    <p:sldId id="274" r:id="rId24"/>
    <p:sldId id="303" r:id="rId25"/>
    <p:sldId id="278" r:id="rId26"/>
    <p:sldId id="305" r:id="rId27"/>
    <p:sldId id="298" r:id="rId28"/>
    <p:sldId id="277" r:id="rId29"/>
    <p:sldId id="302" r:id="rId30"/>
    <p:sldId id="279" r:id="rId31"/>
    <p:sldId id="282" r:id="rId32"/>
    <p:sldId id="281" r:id="rId33"/>
    <p:sldId id="280" r:id="rId34"/>
    <p:sldId id="283" r:id="rId35"/>
    <p:sldId id="308" r:id="rId36"/>
    <p:sldId id="310" r:id="rId37"/>
    <p:sldId id="309" r:id="rId38"/>
    <p:sldId id="311" r:id="rId39"/>
    <p:sldId id="284" r:id="rId40"/>
    <p:sldId id="287" r:id="rId41"/>
    <p:sldId id="314" r:id="rId42"/>
    <p:sldId id="317" r:id="rId43"/>
    <p:sldId id="316" r:id="rId44"/>
    <p:sldId id="318" r:id="rId45"/>
    <p:sldId id="319" r:id="rId46"/>
    <p:sldId id="320" r:id="rId47"/>
    <p:sldId id="321" r:id="rId48"/>
    <p:sldId id="288" r:id="rId49"/>
    <p:sldId id="293" r:id="rId50"/>
    <p:sldId id="292" r:id="rId51"/>
    <p:sldId id="291" r:id="rId52"/>
    <p:sldId id="290" r:id="rId53"/>
    <p:sldId id="289" r:id="rId54"/>
    <p:sldId id="294" r:id="rId55"/>
    <p:sldId id="296" r:id="rId56"/>
    <p:sldId id="295" r:id="rId57"/>
    <p:sldId id="322" r:id="rId5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15.10.2018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guineezenith.com/pourquoi-malnutrition-a-siguiri-le-directeur-prefectoral-de-la-sante-sexplique/" TargetMode="External"/><Relationship Id="rId3" Type="http://schemas.openxmlformats.org/officeDocument/2006/relationships/hyperlink" Target="https://pixabay.com/en/oilseed-rape-rape-blossom-2090139/" TargetMode="External"/><Relationship Id="rId7" Type="http://schemas.openxmlformats.org/officeDocument/2006/relationships/hyperlink" Target="http://resistance-verte.over-blog.com/2017/10/une-personne-sur-neuf-a-faim.html" TargetMode="External"/><Relationship Id="rId2" Type="http://schemas.openxmlformats.org/officeDocument/2006/relationships/hyperlink" Target="http://www.bio-carburant.info/avantages-des-biocarbura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mment-perdredupoids.com/coupe-faim-naturels-efficaces-satiete/" TargetMode="External"/><Relationship Id="rId5" Type="http://schemas.openxmlformats.org/officeDocument/2006/relationships/hyperlink" Target="https://www.bhphotovideo.com/c/product/1070383-REG/makerbot_mp06572_1_75mm_pla_filament_large.html" TargetMode="External"/><Relationship Id="rId4" Type="http://schemas.openxmlformats.org/officeDocument/2006/relationships/hyperlink" Target="https://www.lanutrition.fr/bien-dans-son-assiette/les-nutriments/lipides/la-verite-sur-lhuile-de-palm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3020679"/>
            <a:ext cx="9144000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z="8000" err="1">
                <a:cs typeface="Calibri Light"/>
              </a:rPr>
              <a:t>Projet</a:t>
            </a:r>
            <a:r>
              <a:rPr lang="de-DE" sz="8000">
                <a:cs typeface="Calibri Light"/>
              </a:rPr>
              <a:t> 3 :</a:t>
            </a:r>
            <a:br>
              <a:rPr lang="de-DE" sz="8000">
                <a:cs typeface="Calibri Light"/>
              </a:rPr>
            </a:br>
            <a:r>
              <a:rPr lang="de-DE" sz="8000" err="1"/>
              <a:t>Réalisez</a:t>
            </a:r>
            <a:r>
              <a:rPr lang="de-DE" sz="8000"/>
              <a:t> </a:t>
            </a:r>
            <a:r>
              <a:rPr lang="de-DE" sz="8000" err="1"/>
              <a:t>une</a:t>
            </a:r>
            <a:r>
              <a:rPr lang="de-DE" sz="8000"/>
              <a:t> </a:t>
            </a:r>
            <a:r>
              <a:rPr lang="de-DE" sz="8000" err="1"/>
              <a:t>étude</a:t>
            </a:r>
            <a:r>
              <a:rPr lang="de-DE" sz="8000"/>
              <a:t> de </a:t>
            </a:r>
            <a:r>
              <a:rPr lang="de-DE" sz="8000" err="1"/>
              <a:t>santé</a:t>
            </a:r>
            <a:r>
              <a:rPr lang="de-DE" sz="8000"/>
              <a:t> </a:t>
            </a:r>
            <a:r>
              <a:rPr lang="de-DE" sz="8000" err="1"/>
              <a:t>publique</a:t>
            </a:r>
            <a:endParaRPr lang="de-DE" sz="8000">
              <a:cs typeface="Calibri Light"/>
            </a:endParaRPr>
          </a:p>
          <a:p>
            <a:endParaRPr lang="de-DE" sz="80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4C83E-9383-406D-9D40-59227DBF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bilan_alimentaire_vegetaux.csv</a:t>
            </a:r>
            <a:endParaRPr lang="fr-FR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98F56FA-A007-45C2-95D4-0A7E00AE7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51" t="15924" r="37746" b="5732"/>
          <a:stretch/>
        </p:blipFill>
        <p:spPr>
          <a:xfrm>
            <a:off x="3655161" y="1423843"/>
            <a:ext cx="4900792" cy="51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5CEA4-D9A7-4EC7-84A0-DEA1AC2C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sous_nutrition_2013.csv</a:t>
            </a:r>
            <a:endParaRPr lang="fr-FR"/>
          </a:p>
        </p:txBody>
      </p:sp>
      <p:pic>
        <p:nvPicPr>
          <p:cNvPr id="6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DC67CC2-E90E-412A-8AA1-4EB24967A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94" t="12346" r="33603" b="2716"/>
          <a:stretch/>
        </p:blipFill>
        <p:spPr>
          <a:xfrm>
            <a:off x="3190872" y="1364132"/>
            <a:ext cx="5808253" cy="537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6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595D0-9C1E-4A83-AF31-717CA3E0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sous_nutrition_2015.csv</a:t>
            </a:r>
          </a:p>
        </p:txBody>
      </p:sp>
      <p:pic>
        <p:nvPicPr>
          <p:cNvPr id="6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96B451C5-8A47-4E97-B360-A9A5B0401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59" t="12099" r="33738" b="3457"/>
          <a:stretch/>
        </p:blipFill>
        <p:spPr>
          <a:xfrm>
            <a:off x="3233802" y="1407062"/>
            <a:ext cx="5711671" cy="52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6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D691D-235F-4CCE-A719-44ED8E37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cereales_animaux.csv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7A26236-E560-42D9-A6EA-7231F87E6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65" t="18153" r="36348" b="5414"/>
          <a:stretch/>
        </p:blipFill>
        <p:spPr>
          <a:xfrm>
            <a:off x="3489233" y="1451552"/>
            <a:ext cx="5246823" cy="521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5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9F1F4-2C97-44EB-9EB7-01427172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prot_monde.csv</a:t>
            </a:r>
            <a:endParaRPr lang="fr-FR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AAD2FA6-129D-43EB-811A-143B816F3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65" t="15924" r="36348" b="9236"/>
          <a:stretch/>
        </p:blipFill>
        <p:spPr>
          <a:xfrm>
            <a:off x="3295269" y="1313007"/>
            <a:ext cx="5634751" cy="54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42863-946F-4ABA-A6FA-C2FB93B6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question_11.csv</a:t>
            </a:r>
          </a:p>
        </p:txBody>
      </p:sp>
      <p:pic>
        <p:nvPicPr>
          <p:cNvPr id="6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D0C05A48-DC19-4A8E-8D9F-888C3F74E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73" t="12346" r="32732" b="5926"/>
          <a:stretch/>
        </p:blipFill>
        <p:spPr>
          <a:xfrm>
            <a:off x="3194060" y="1535851"/>
            <a:ext cx="5805023" cy="51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7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9FA921-7162-4D5F-A8E7-DD820DC3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dispo_alim_cereales_monde.csv</a:t>
            </a:r>
            <a:endParaRPr lang="fr-FR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F8A35A8-E2AD-4692-B7DA-609820D93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39" t="19427" r="36522" b="8917"/>
          <a:stretch/>
        </p:blipFill>
        <p:spPr>
          <a:xfrm>
            <a:off x="3406105" y="1506970"/>
            <a:ext cx="5399258" cy="50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7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A5215-48B1-4834-916F-C2C4589B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dispo_produit_animaux.csv</a:t>
            </a:r>
            <a:endParaRPr lang="fr-FR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C0B2D67-23C4-424D-8CAA-A3A493408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39" t="18471" r="36348" b="9554"/>
          <a:stretch/>
        </p:blipFill>
        <p:spPr>
          <a:xfrm>
            <a:off x="3350687" y="1340716"/>
            <a:ext cx="5510077" cy="516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3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5C9E4-471B-4A36-9511-A299280E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viande.csv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253FB7DB-6DCE-4597-BA87-C1CC924AF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65" t="17516" r="36174" b="10828"/>
          <a:stretch/>
        </p:blipFill>
        <p:spPr>
          <a:xfrm>
            <a:off x="3281415" y="1423843"/>
            <a:ext cx="5662442" cy="52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76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F0BD7-55CF-4783-81FA-8DC1F21C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Les opérations d'algèbre relationnelle utilisées</a:t>
            </a:r>
          </a:p>
          <a:p>
            <a:endParaRPr lang="fr-FR" sz="4000">
              <a:cs typeface="Calibri Light"/>
            </a:endParaRP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5E02C27-4596-4C64-9B0A-CA83BCB7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Import de csv</a:t>
            </a:r>
            <a:endParaRPr lang="fr-FR" dirty="0"/>
          </a:p>
        </p:txBody>
      </p:sp>
      <p:pic>
        <p:nvPicPr>
          <p:cNvPr id="16" name="Image 1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86F4406D-41FB-48E5-B2E7-3EB574085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5" t="29878" r="43969" b="33943"/>
          <a:stretch/>
        </p:blipFill>
        <p:spPr>
          <a:xfrm>
            <a:off x="1848115" y="2743301"/>
            <a:ext cx="5278831" cy="2874990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D5E0981F-0CD0-4133-8A66-839FF6A1D6D7}"/>
              </a:ext>
            </a:extLst>
          </p:cNvPr>
          <p:cNvSpPr/>
          <p:nvPr/>
        </p:nvSpPr>
        <p:spPr>
          <a:xfrm>
            <a:off x="787949" y="334230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68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BB73A-5CF8-44EC-B774-AFF69CCF9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831" y="5656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5400">
                <a:cs typeface="Calibri Light"/>
              </a:rPr>
              <a:t>Qu'est-ce que la faim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2168E5-0EEA-4629-9CB1-E4D44B7CBFE0}"/>
              </a:ext>
            </a:extLst>
          </p:cNvPr>
          <p:cNvSpPr txBox="1"/>
          <p:nvPr/>
        </p:nvSpPr>
        <p:spPr>
          <a:xfrm>
            <a:off x="526715" y="2404978"/>
            <a:ext cx="11512881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/>
              <a:t>Faim ( Nom féminin )</a:t>
            </a:r>
            <a:r>
              <a:rPr lang="fr-FR" sz="2400">
                <a:cs typeface="Calibri"/>
              </a:rPr>
              <a:t> : Sensation qui, normalement, accompagne le besoin de manger.</a:t>
            </a:r>
          </a:p>
        </p:txBody>
      </p:sp>
      <p:pic>
        <p:nvPicPr>
          <p:cNvPr id="3" name="Image 5" descr="Une image contenant alimentation, assiette, fruit, table&#10;&#10;Description générée avec un niveau de confiance très élevé">
            <a:extLst>
              <a:ext uri="{FF2B5EF4-FFF2-40B4-BE49-F238E27FC236}">
                <a16:creationId xmlns:a16="http://schemas.microsoft.com/office/drawing/2014/main" id="{2CD908B0-1418-4B56-92FB-5FB56806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83" y="3876853"/>
            <a:ext cx="4344504" cy="194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7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F0BD7-55CF-4783-81FA-8DC1F21C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Les opérations d'algèbre relationnelle utilisées</a:t>
            </a:r>
          </a:p>
          <a:p>
            <a:endParaRPr lang="fr-FR" sz="4000">
              <a:cs typeface="Calibri Light"/>
            </a:endParaRP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5E02C27-4596-4C64-9B0A-CA83BCB7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Suppression de colonnes</a:t>
            </a:r>
            <a:endParaRPr lang="fr-FR" dirty="0"/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00E55D66-C465-484F-AB65-8E556430D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8" t="59868" r="12926" b="14474"/>
          <a:stretch/>
        </p:blipFill>
        <p:spPr>
          <a:xfrm>
            <a:off x="1515413" y="2915020"/>
            <a:ext cx="9609811" cy="2006359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AE64604-1FFA-4C53-BEEC-038214AE7859}"/>
              </a:ext>
            </a:extLst>
          </p:cNvPr>
          <p:cNvSpPr/>
          <p:nvPr/>
        </p:nvSpPr>
        <p:spPr>
          <a:xfrm>
            <a:off x="444513" y="306326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66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F0BD7-55CF-4783-81FA-8DC1F21C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Les opérations d'algèbre relationnelle utilisées</a:t>
            </a:r>
          </a:p>
          <a:p>
            <a:endParaRPr lang="fr-FR" sz="4000">
              <a:cs typeface="Calibri Light"/>
            </a:endParaRP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5E02C27-4596-4C64-9B0A-CA83BCB7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Création de colonnes</a:t>
            </a: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00E55D66-C465-484F-AB65-8E556430D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8" t="59868" r="12926" b="14474"/>
          <a:stretch/>
        </p:blipFill>
        <p:spPr>
          <a:xfrm>
            <a:off x="1515413" y="2915020"/>
            <a:ext cx="9609811" cy="2006359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AE64604-1FFA-4C53-BEEC-038214AE7859}"/>
              </a:ext>
            </a:extLst>
          </p:cNvPr>
          <p:cNvSpPr/>
          <p:nvPr/>
        </p:nvSpPr>
        <p:spPr>
          <a:xfrm>
            <a:off x="423048" y="33101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6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F0BD7-55CF-4783-81FA-8DC1F21C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Les opérations d'algèbre relationnelle utilisées</a:t>
            </a:r>
          </a:p>
          <a:p>
            <a:endParaRPr lang="fr-FR" sz="4000">
              <a:cs typeface="Calibri Light"/>
            </a:endParaRP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5E02C27-4596-4C64-9B0A-CA83BCB7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Renommer les colonnes</a:t>
            </a:r>
            <a:endParaRPr lang="fr-FR" dirty="0"/>
          </a:p>
        </p:txBody>
      </p:sp>
      <p:pic>
        <p:nvPicPr>
          <p:cNvPr id="5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A635E5A-1E4C-498F-BBCC-EF84DBD50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2" t="39820" r="17292" b="22455"/>
          <a:stretch/>
        </p:blipFill>
        <p:spPr>
          <a:xfrm>
            <a:off x="1440286" y="2818428"/>
            <a:ext cx="8858271" cy="2896866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2D50DA91-D3E4-45B9-ACD8-4652BAC9FA47}"/>
              </a:ext>
            </a:extLst>
          </p:cNvPr>
          <p:cNvSpPr/>
          <p:nvPr/>
        </p:nvSpPr>
        <p:spPr>
          <a:xfrm>
            <a:off x="455245" y="393258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0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F0BD7-55CF-4783-81FA-8DC1F21C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>
                <a:cs typeface="Calibri Light"/>
              </a:rPr>
              <a:t>Les opérations d'algèbre relationnelle utilisées</a:t>
            </a:r>
          </a:p>
          <a:p>
            <a:endParaRPr lang="fr-FR" sz="4000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EEED2F-D907-4A59-96A2-E91D6601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Restriction</a:t>
            </a:r>
            <a:endParaRPr lang="fr-FR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DF3E29D1-B651-4629-8D37-56B952D70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6" t="37822" r="14623" b="36963"/>
          <a:stretch/>
        </p:blipFill>
        <p:spPr>
          <a:xfrm>
            <a:off x="207820" y="2706616"/>
            <a:ext cx="11513136" cy="2203861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89128C4-1CA5-4B5B-BC79-6C37B6DCA968}"/>
              </a:ext>
            </a:extLst>
          </p:cNvPr>
          <p:cNvSpPr/>
          <p:nvPr/>
        </p:nvSpPr>
        <p:spPr>
          <a:xfrm>
            <a:off x="300504" y="316590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04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F0BD7-55CF-4783-81FA-8DC1F21C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>
                <a:cs typeface="Calibri Light"/>
              </a:rPr>
              <a:t>Les opérations d'algèbre relationnelle utilisées</a:t>
            </a:r>
          </a:p>
          <a:p>
            <a:endParaRPr lang="fr-FR" sz="4000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EEED2F-D907-4A59-96A2-E91D6601E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Somme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DF3E29D1-B651-4629-8D37-56B952D70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6" t="37822" r="14623" b="36963"/>
          <a:stretch/>
        </p:blipFill>
        <p:spPr>
          <a:xfrm>
            <a:off x="207820" y="2706616"/>
            <a:ext cx="11513136" cy="2203861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89128C4-1CA5-4B5B-BC79-6C37B6DCA968}"/>
              </a:ext>
            </a:extLst>
          </p:cNvPr>
          <p:cNvSpPr/>
          <p:nvPr/>
        </p:nvSpPr>
        <p:spPr>
          <a:xfrm>
            <a:off x="300504" y="35200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914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B1083-90AE-4745-B4FA-C95F8C850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>
                <a:cs typeface="Calibri Light"/>
              </a:rPr>
              <a:t>Les opérations d'algèbre relationnelle utilisées</a:t>
            </a:r>
          </a:p>
          <a:p>
            <a:endParaRPr lang="fr-FR" sz="4000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2E343A-1E07-4D19-A8D2-61A5BC631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Agrégation + somme</a:t>
            </a:r>
            <a:endParaRPr lang="fr-FR" dirty="0"/>
          </a:p>
        </p:txBody>
      </p:sp>
      <p:pic>
        <p:nvPicPr>
          <p:cNvPr id="5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848163E5-BC5A-4435-8D27-53F98A612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2" t="45907" r="13086" b="23843"/>
          <a:stretch/>
        </p:blipFill>
        <p:spPr>
          <a:xfrm>
            <a:off x="1052946" y="2678906"/>
            <a:ext cx="10571027" cy="2398019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1D104E96-7D06-4930-91D1-3FE03EE15751}"/>
              </a:ext>
            </a:extLst>
          </p:cNvPr>
          <p:cNvSpPr/>
          <p:nvPr/>
        </p:nvSpPr>
        <p:spPr>
          <a:xfrm>
            <a:off x="951667" y="345684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965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F0BD7-55CF-4783-81FA-8DC1F21C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Les opérations d'algèbre relationnelle utilisées</a:t>
            </a:r>
          </a:p>
          <a:p>
            <a:endParaRPr lang="fr-FR" sz="4000">
              <a:cs typeface="Calibri Light"/>
            </a:endParaRP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AB83743B-97EF-4CE8-BCD0-8FAE02EE6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73" t="42222" r="13630" b="11605"/>
          <a:stretch/>
        </p:blipFill>
        <p:spPr>
          <a:xfrm>
            <a:off x="1441491" y="2662751"/>
            <a:ext cx="10198453" cy="3865843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7192571-A949-4B66-947D-541D775B7737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8991600" cy="1314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cs typeface="Calibri"/>
              </a:rPr>
              <a:t>Agrégation + moyenne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6869B71C-C89C-4843-BF8F-00D5962A01D2}"/>
              </a:ext>
            </a:extLst>
          </p:cNvPr>
          <p:cNvSpPr/>
          <p:nvPr/>
        </p:nvSpPr>
        <p:spPr>
          <a:xfrm>
            <a:off x="347921" y="56497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861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F0BD7-55CF-4783-81FA-8DC1F21C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Les opérations d'algèbre relationnelle utilisées</a:t>
            </a:r>
          </a:p>
          <a:p>
            <a:endParaRPr lang="fr-FR" sz="4000">
              <a:cs typeface="Calibri Light"/>
            </a:endParaRPr>
          </a:p>
        </p:txBody>
      </p:sp>
      <p:pic>
        <p:nvPicPr>
          <p:cNvPr id="11" name="Image 11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BB49D57-2FE9-4BE0-AD8E-D08BDE7CB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14920"/>
            <a:ext cx="10515600" cy="1972747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EB16B3A-9B13-4432-90C3-B40B8A1701AB}"/>
              </a:ext>
            </a:extLst>
          </p:cNvPr>
          <p:cNvSpPr>
            <a:spLocks noGrp="1"/>
          </p:cNvSpPr>
          <p:nvPr/>
        </p:nvSpPr>
        <p:spPr>
          <a:xfrm>
            <a:off x="838200" y="181489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alibri"/>
              </a:rPr>
              <a:t>Projection </a:t>
            </a:r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798E5CA3-4BCF-47DB-8774-171990C6DB5C}"/>
              </a:ext>
            </a:extLst>
          </p:cNvPr>
          <p:cNvSpPr/>
          <p:nvPr/>
        </p:nvSpPr>
        <p:spPr>
          <a:xfrm>
            <a:off x="778583" y="41969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929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B5363-34D9-499D-A83D-87143479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>
                <a:cs typeface="Calibri Light"/>
              </a:rPr>
              <a:t>Les opérations d'algèbre relationnelle utilisées</a:t>
            </a:r>
          </a:p>
          <a:p>
            <a:endParaRPr lang="fr-FR" sz="4000"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BEFBEA-6773-4E3C-882C-0803007E5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Jointure</a:t>
            </a:r>
            <a:endParaRPr lang="fr-FR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72215B72-8523-4E1E-9FD5-3237CD0CD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2" t="45907" r="13086" b="23843"/>
          <a:stretch/>
        </p:blipFill>
        <p:spPr>
          <a:xfrm>
            <a:off x="1052946" y="2678906"/>
            <a:ext cx="10571027" cy="2398019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7B5EC7F6-D6A9-4C8C-AB6F-D14EAA2BD902}"/>
              </a:ext>
            </a:extLst>
          </p:cNvPr>
          <p:cNvSpPr/>
          <p:nvPr/>
        </p:nvSpPr>
        <p:spPr>
          <a:xfrm>
            <a:off x="979376" y="376164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53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F0BD7-55CF-4783-81FA-8DC1F21C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>
                <a:cs typeface="Calibri Light"/>
              </a:rPr>
              <a:t>Les opérations d'algèbre relationnelle utilisées</a:t>
            </a:r>
          </a:p>
          <a:p>
            <a:endParaRPr lang="fr-FR" sz="4000">
              <a:cs typeface="Calibri Light"/>
            </a:endParaRP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AB83743B-97EF-4CE8-BCD0-8FAE02EE6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73" t="42222" r="13630" b="11605"/>
          <a:stretch/>
        </p:blipFill>
        <p:spPr>
          <a:xfrm>
            <a:off x="1441491" y="2662751"/>
            <a:ext cx="10198453" cy="3865843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7192571-A949-4B66-947D-541D775B7737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8991600" cy="1314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cs typeface="Calibri"/>
              </a:rPr>
              <a:t>Replace, </a:t>
            </a:r>
            <a:r>
              <a:rPr lang="fr-FR" dirty="0" err="1">
                <a:cs typeface="Calibri"/>
              </a:rPr>
              <a:t>dropna</a:t>
            </a:r>
            <a:r>
              <a:rPr lang="fr-FR" dirty="0">
                <a:cs typeface="Calibri"/>
              </a:rPr>
              <a:t>, </a:t>
            </a:r>
            <a:r>
              <a:rPr lang="fr-FR" dirty="0" err="1">
                <a:cs typeface="Calibri"/>
              </a:rPr>
              <a:t>reset_index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CC72C0C4-B4F0-4698-9C8C-B33E27F550CE}"/>
              </a:ext>
            </a:extLst>
          </p:cNvPr>
          <p:cNvSpPr/>
          <p:nvPr/>
        </p:nvSpPr>
        <p:spPr>
          <a:xfrm>
            <a:off x="455245" y="508095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23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2828A-7064-48AB-A99F-75A2AA2D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cs typeface="Calibri Light"/>
              </a:rPr>
              <a:t>Sous-alimentation</a:t>
            </a:r>
            <a:endParaRPr lang="fr-FR" dirty="0"/>
          </a:p>
        </p:txBody>
      </p:sp>
      <p:pic>
        <p:nvPicPr>
          <p:cNvPr id="6" name="Image 6" descr="Une image contenant personne, sport, extérieur, jeune&#10;&#10;Description générée avec un niveau de confiance très élevé">
            <a:extLst>
              <a:ext uri="{FF2B5EF4-FFF2-40B4-BE49-F238E27FC236}">
                <a16:creationId xmlns:a16="http://schemas.microsoft.com/office/drawing/2014/main" id="{B73D0290-629F-40F7-AEAF-E46BC8D70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609" y="2312678"/>
            <a:ext cx="6802783" cy="37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12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04421-193A-4878-BDC9-4269324E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Réponses aux questions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D322C8-08A8-4B0C-AFF2-A8C3D095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En termes de disponibilité intérieure de produits végétaux, combien d'humains pourraient être nourris si toute la production végétale était utilisée pour de la nourriture ?</a:t>
            </a:r>
            <a:endParaRPr lang="fr-FR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067A246-3063-427A-AA5F-2A1B1C6D2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7" t="40055" r="12576" b="40055"/>
          <a:stretch/>
        </p:blipFill>
        <p:spPr>
          <a:xfrm>
            <a:off x="27710" y="3690288"/>
            <a:ext cx="12160798" cy="17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5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04421-193A-4878-BDC9-4269324E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Réponses aux questions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D322C8-08A8-4B0C-AFF2-A8C3D095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En termes de disponibilité intérieure de produits végétaux, combien d'humains pourraient être nourris si la production végétale, mis à part ses utilisations en </a:t>
            </a:r>
            <a:r>
              <a:rPr lang="fr-FR" i="1">
                <a:cs typeface="Calibri"/>
              </a:rPr>
              <a:t>Semence</a:t>
            </a:r>
            <a:r>
              <a:rPr lang="fr-FR">
                <a:cs typeface="Calibri"/>
              </a:rPr>
              <a:t>, </a:t>
            </a:r>
            <a:r>
              <a:rPr lang="fr-FR" i="1">
                <a:cs typeface="Calibri"/>
              </a:rPr>
              <a:t>Traitement</a:t>
            </a:r>
            <a:r>
              <a:rPr lang="fr-FR">
                <a:cs typeface="Calibri"/>
              </a:rPr>
              <a:t> et </a:t>
            </a:r>
            <a:r>
              <a:rPr lang="fr-FR" i="1">
                <a:cs typeface="Calibri"/>
              </a:rPr>
              <a:t>Autres utilisation</a:t>
            </a:r>
            <a:r>
              <a:rPr lang="fr-FR">
                <a:cs typeface="Calibri"/>
              </a:rPr>
              <a:t>, était utilisée pour de la nourriture ?</a:t>
            </a:r>
          </a:p>
          <a:p>
            <a:pPr marL="0" indent="0">
              <a:buNone/>
            </a:pPr>
            <a:endParaRPr lang="fr-FR">
              <a:cs typeface="Calibri"/>
            </a:endParaRP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32FFA7E-B3A6-4ECC-A850-501327B3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5" t="58333" r="13720" b="1481"/>
          <a:stretch/>
        </p:blipFill>
        <p:spPr>
          <a:xfrm>
            <a:off x="1565564" y="3488171"/>
            <a:ext cx="9082753" cy="301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95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04421-193A-4878-BDC9-4269324E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Réponses aux questions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D322C8-08A8-4B0C-AFF2-A8C3D095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Quelle proportion de la population mondiale est considérée comme étant en sous-nutrition ? </a:t>
            </a:r>
          </a:p>
          <a:p>
            <a:endParaRPr lang="fr-FR">
              <a:cs typeface="Calibri"/>
            </a:endParaRP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81FC3DF0-442C-42D5-BB80-DF367C09E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9" t="57931" r="13421" b="2414"/>
          <a:stretch/>
        </p:blipFill>
        <p:spPr>
          <a:xfrm>
            <a:off x="1108364" y="2831307"/>
            <a:ext cx="10002992" cy="316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35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04421-193A-4878-BDC9-4269324E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Réponses aux questions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D322C8-08A8-4B0C-AFF2-A8C3D095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Quelle proportion (en terme de poids) de la disponibilité mondiale de céréales est destinée à l'alimentation animale ?</a:t>
            </a:r>
            <a:br>
              <a:rPr lang="fr-FR">
                <a:cs typeface="Calibri"/>
              </a:rPr>
            </a:br>
            <a:endParaRPr lang="en-US">
              <a:cs typeface="Calibri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D21A0363-0D49-46C9-B96E-93D18145D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9" t="56574" r="12009" b="5015"/>
          <a:stretch/>
        </p:blipFill>
        <p:spPr>
          <a:xfrm>
            <a:off x="858982" y="2886725"/>
            <a:ext cx="10501752" cy="29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95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04421-193A-4878-BDC9-4269324E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Réponses aux questions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D322C8-08A8-4B0C-AFF2-A8C3D095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cs typeface="Calibri"/>
              </a:rPr>
              <a:t>Combien de kg de céréales sont nécessaires pour produire 1kg de viande ?</a:t>
            </a:r>
            <a:endParaRPr lang="fr-FR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8D91E07-7688-44F7-B311-9599383E0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2" t="57093" r="13714" b="20069"/>
          <a:stretch/>
        </p:blipFill>
        <p:spPr>
          <a:xfrm>
            <a:off x="193963" y="3440906"/>
            <a:ext cx="11828100" cy="202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7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D56F7F1-2076-46E2-9580-8B5967821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64" t="29284" r="13926" b="43478"/>
          <a:stretch/>
        </p:blipFill>
        <p:spPr>
          <a:xfrm>
            <a:off x="1052005" y="3056533"/>
            <a:ext cx="10084712" cy="228745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F8815FB-7E18-48B1-97A6-45B80A5B1982}"/>
              </a:ext>
            </a:extLst>
          </p:cNvPr>
          <p:cNvSpPr txBox="1"/>
          <p:nvPr/>
        </p:nvSpPr>
        <p:spPr>
          <a:xfrm>
            <a:off x="1053920" y="1853484"/>
            <a:ext cx="1008415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dirty="0"/>
              <a:t>Lecture</a:t>
            </a:r>
            <a:r>
              <a:rPr lang="fr-FR" sz="2400" dirty="0">
                <a:cs typeface="Calibri"/>
              </a:rPr>
              <a:t> CSV</a:t>
            </a:r>
            <a:endParaRPr lang="fr-FR">
              <a:cs typeface="Calibri"/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EB6C8CC3-FBD1-465F-BCD5-F65E381833C6}"/>
              </a:ext>
            </a:extLst>
          </p:cNvPr>
          <p:cNvSpPr/>
          <p:nvPr/>
        </p:nvSpPr>
        <p:spPr>
          <a:xfrm>
            <a:off x="68882" y="35891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442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D56F7F1-2076-46E2-9580-8B5967821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64" t="29284" r="13926" b="43478"/>
          <a:stretch/>
        </p:blipFill>
        <p:spPr>
          <a:xfrm>
            <a:off x="1052005" y="3056533"/>
            <a:ext cx="10084712" cy="228745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F8815FB-7E18-48B1-97A6-45B80A5B1982}"/>
              </a:ext>
            </a:extLst>
          </p:cNvPr>
          <p:cNvSpPr txBox="1"/>
          <p:nvPr/>
        </p:nvSpPr>
        <p:spPr>
          <a:xfrm>
            <a:off x="1053920" y="1853484"/>
            <a:ext cx="1008415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dirty="0">
                <a:cs typeface="Calibri"/>
              </a:rPr>
              <a:t>Opérations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EB6C8CC3-FBD1-465F-BCD5-F65E381833C6}"/>
              </a:ext>
            </a:extLst>
          </p:cNvPr>
          <p:cNvSpPr/>
          <p:nvPr/>
        </p:nvSpPr>
        <p:spPr>
          <a:xfrm>
            <a:off x="68882" y="42008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040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D56F7F1-2076-46E2-9580-8B5967821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64" t="29284" r="13926" b="43478"/>
          <a:stretch/>
        </p:blipFill>
        <p:spPr>
          <a:xfrm>
            <a:off x="1052005" y="3056533"/>
            <a:ext cx="10084712" cy="228745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F8815FB-7E18-48B1-97A6-45B80A5B1982}"/>
              </a:ext>
            </a:extLst>
          </p:cNvPr>
          <p:cNvSpPr txBox="1"/>
          <p:nvPr/>
        </p:nvSpPr>
        <p:spPr>
          <a:xfrm>
            <a:off x="1053920" y="1853484"/>
            <a:ext cx="1008415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dirty="0"/>
              <a:t>Implantation</a:t>
            </a:r>
            <a:r>
              <a:rPr lang="fr-FR" sz="2400" dirty="0">
                <a:cs typeface="Calibri"/>
              </a:rPr>
              <a:t> des colonnes demandées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EB6C8CC3-FBD1-465F-BCD5-F65E381833C6}"/>
              </a:ext>
            </a:extLst>
          </p:cNvPr>
          <p:cNvSpPr/>
          <p:nvPr/>
        </p:nvSpPr>
        <p:spPr>
          <a:xfrm>
            <a:off x="68882" y="39540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17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D56F7F1-2076-46E2-9580-8B5967821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64" t="29284" r="13926" b="43478"/>
          <a:stretch/>
        </p:blipFill>
        <p:spPr>
          <a:xfrm>
            <a:off x="1052005" y="3056533"/>
            <a:ext cx="10084712" cy="228745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F8815FB-7E18-48B1-97A6-45B80A5B1982}"/>
              </a:ext>
            </a:extLst>
          </p:cNvPr>
          <p:cNvSpPr txBox="1"/>
          <p:nvPr/>
        </p:nvSpPr>
        <p:spPr>
          <a:xfrm>
            <a:off x="1053920" y="1853484"/>
            <a:ext cx="1008415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dirty="0">
                <a:cs typeface="Calibri"/>
              </a:rPr>
              <a:t>Export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EB6C8CC3-FBD1-465F-BCD5-F65E381833C6}"/>
              </a:ext>
            </a:extLst>
          </p:cNvPr>
          <p:cNvSpPr/>
          <p:nvPr/>
        </p:nvSpPr>
        <p:spPr>
          <a:xfrm>
            <a:off x="68882" y="471604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960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D56F7F1-2076-46E2-9580-8B5967821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13" t="29299" r="13913" b="43312"/>
          <a:stretch/>
        </p:blipFill>
        <p:spPr>
          <a:xfrm>
            <a:off x="579779" y="2144280"/>
            <a:ext cx="11076693" cy="23001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E703E0E-A6F0-4DBF-BCE8-56DCFF8DC26C}"/>
              </a:ext>
            </a:extLst>
          </p:cNvPr>
          <p:cNvSpPr txBox="1"/>
          <p:nvPr/>
        </p:nvSpPr>
        <p:spPr>
          <a:xfrm>
            <a:off x="581889" y="5063837"/>
            <a:ext cx="939338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cs typeface="Calibri"/>
              </a:rPr>
              <a:t>Clé primaire</a:t>
            </a:r>
            <a:r>
              <a:rPr lang="fr-FR" dirty="0">
                <a:cs typeface="Calibri"/>
              </a:rPr>
              <a:t> : </a:t>
            </a:r>
            <a:r>
              <a:rPr lang="fr-FR" dirty="0" err="1">
                <a:cs typeface="Calibri"/>
              </a:rPr>
              <a:t>code_pays</a:t>
            </a:r>
            <a:r>
              <a:rPr lang="fr-FR" dirty="0">
                <a:cs typeface="Calibri"/>
              </a:rPr>
              <a:t> ; année</a:t>
            </a:r>
          </a:p>
        </p:txBody>
      </p:sp>
    </p:spTree>
    <p:extLst>
      <p:ext uri="{BB962C8B-B14F-4D97-AF65-F5344CB8AC3E}">
        <p14:creationId xmlns:p14="http://schemas.microsoft.com/office/powerpoint/2010/main" val="236526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29C44-E964-41E8-A1B7-36A057B5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>
                <a:cs typeface="Calibri Light"/>
              </a:rPr>
              <a:t>Mal-nutrition</a:t>
            </a:r>
          </a:p>
        </p:txBody>
      </p:sp>
      <p:pic>
        <p:nvPicPr>
          <p:cNvPr id="4" name="Image 4" descr="Une image contenant herbe, personne, extérieur, terrain&#10;&#10;Description générée avec un niveau de confiance très élevé">
            <a:extLst>
              <a:ext uri="{FF2B5EF4-FFF2-40B4-BE49-F238E27FC236}">
                <a16:creationId xmlns:a16="http://schemas.microsoft.com/office/drawing/2014/main" id="{DB9A3381-508A-419C-9619-89A45327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07" y="2376063"/>
            <a:ext cx="7005982" cy="33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06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2121C2-C281-4663-A1FB-504DC895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Lecture csv</a:t>
            </a:r>
            <a:endParaRPr lang="fr-FR" dirty="0"/>
          </a:p>
        </p:txBody>
      </p:sp>
      <p:pic>
        <p:nvPicPr>
          <p:cNvPr id="9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DCDCCA6-1D5E-4821-8D6F-F20F576C7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7" t="25427" r="24252" b="48008"/>
          <a:stretch/>
        </p:blipFill>
        <p:spPr>
          <a:xfrm>
            <a:off x="1000259" y="2582315"/>
            <a:ext cx="10934596" cy="283347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A4752D3F-C26C-4ECA-9A85-6D007BF18B92}"/>
              </a:ext>
            </a:extLst>
          </p:cNvPr>
          <p:cNvSpPr/>
          <p:nvPr/>
        </p:nvSpPr>
        <p:spPr>
          <a:xfrm>
            <a:off x="79611" y="49199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07DFC60F-6648-4D49-B979-F775F15B127E}"/>
              </a:ext>
            </a:extLst>
          </p:cNvPr>
          <p:cNvSpPr/>
          <p:nvPr/>
        </p:nvSpPr>
        <p:spPr>
          <a:xfrm>
            <a:off x="79614" y="42223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428E5537-CA7D-4237-9F17-2FED812D70F9}"/>
              </a:ext>
            </a:extLst>
          </p:cNvPr>
          <p:cNvSpPr/>
          <p:nvPr/>
        </p:nvSpPr>
        <p:spPr>
          <a:xfrm>
            <a:off x="79612" y="271982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479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2121C2-C281-4663-A1FB-504DC895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Opérations </a:t>
            </a:r>
            <a:r>
              <a:rPr lang="fr-FR" dirty="0">
                <a:solidFill>
                  <a:srgbClr val="D0CECE"/>
                </a:solidFill>
                <a:cs typeface="Calibri"/>
              </a:rPr>
              <a:t>(1)</a:t>
            </a:r>
          </a:p>
        </p:txBody>
      </p:sp>
      <p:pic>
        <p:nvPicPr>
          <p:cNvPr id="9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DCDCCA6-1D5E-4821-8D6F-F20F576C7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5" t="52625" r="14164" b="919"/>
          <a:stretch/>
        </p:blipFill>
        <p:spPr>
          <a:xfrm>
            <a:off x="839272" y="2571583"/>
            <a:ext cx="9981653" cy="3808133"/>
          </a:xfrm>
          <a:prstGeom prst="rect">
            <a:avLst/>
          </a:prstGeom>
        </p:spPr>
      </p:pic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9E154156-EE95-467C-A103-A69046FBABBF}"/>
              </a:ext>
            </a:extLst>
          </p:cNvPr>
          <p:cNvSpPr/>
          <p:nvPr/>
        </p:nvSpPr>
        <p:spPr>
          <a:xfrm flipH="1">
            <a:off x="5465385" y="2569335"/>
            <a:ext cx="59199" cy="49583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4A0EE5-9A4E-4D96-81DE-45EE1BC1338C}"/>
              </a:ext>
            </a:extLst>
          </p:cNvPr>
          <p:cNvSpPr txBox="1"/>
          <p:nvPr/>
        </p:nvSpPr>
        <p:spPr>
          <a:xfrm>
            <a:off x="5776172" y="2572554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/>
              <a:t>Création de la nouvelle colonne</a:t>
            </a:r>
            <a:r>
              <a:rPr lang="fr-FR" dirty="0">
                <a:cs typeface="Calibri"/>
              </a:rPr>
              <a:t> exigée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7457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2121C2-C281-4663-A1FB-504DC895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Opérations </a:t>
            </a:r>
            <a:r>
              <a:rPr lang="fr-FR" dirty="0">
                <a:solidFill>
                  <a:srgbClr val="D0CECE"/>
                </a:solidFill>
                <a:cs typeface="Calibri"/>
              </a:rPr>
              <a:t>(1)</a:t>
            </a:r>
          </a:p>
        </p:txBody>
      </p:sp>
      <p:pic>
        <p:nvPicPr>
          <p:cNvPr id="9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DCDCCA6-1D5E-4821-8D6F-F20F576C7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5" t="52625" r="14164" b="919"/>
          <a:stretch/>
        </p:blipFill>
        <p:spPr>
          <a:xfrm>
            <a:off x="839272" y="2571583"/>
            <a:ext cx="9981653" cy="3808133"/>
          </a:xfrm>
          <a:prstGeom prst="rect">
            <a:avLst/>
          </a:prstGeom>
        </p:spPr>
      </p:pic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9E154156-EE95-467C-A103-A69046FBABBF}"/>
              </a:ext>
            </a:extLst>
          </p:cNvPr>
          <p:cNvSpPr/>
          <p:nvPr/>
        </p:nvSpPr>
        <p:spPr>
          <a:xfrm flipH="1">
            <a:off x="7740653" y="3342069"/>
            <a:ext cx="59199" cy="7641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4A0EE5-9A4E-4D96-81DE-45EE1BC1338C}"/>
              </a:ext>
            </a:extLst>
          </p:cNvPr>
          <p:cNvSpPr txBox="1"/>
          <p:nvPr/>
        </p:nvSpPr>
        <p:spPr>
          <a:xfrm>
            <a:off x="8008512" y="3270160"/>
            <a:ext cx="288272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/>
              <a:t>Calcul de la colonne</a:t>
            </a:r>
            <a:r>
              <a:rPr lang="fr-FR" dirty="0">
                <a:cs typeface="Calibri"/>
              </a:rPr>
              <a:t> </a:t>
            </a:r>
            <a:r>
              <a:rPr lang="fr-FR" dirty="0" err="1">
                <a:cs typeface="Calibri"/>
              </a:rPr>
              <a:t>dispo_alim_tonnes</a:t>
            </a:r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51142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2121C2-C281-4663-A1FB-504DC895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Opérations </a:t>
            </a:r>
            <a:r>
              <a:rPr lang="fr-FR" dirty="0">
                <a:solidFill>
                  <a:srgbClr val="D0CECE"/>
                </a:solidFill>
                <a:cs typeface="Calibri"/>
              </a:rPr>
              <a:t>(1)</a:t>
            </a:r>
          </a:p>
        </p:txBody>
      </p:sp>
      <p:pic>
        <p:nvPicPr>
          <p:cNvPr id="9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DCDCCA6-1D5E-4821-8D6F-F20F576C7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5" t="52625" r="14164" b="919"/>
          <a:stretch/>
        </p:blipFill>
        <p:spPr>
          <a:xfrm>
            <a:off x="120202" y="2582315"/>
            <a:ext cx="9981653" cy="3808133"/>
          </a:xfrm>
          <a:prstGeom prst="rect">
            <a:avLst/>
          </a:prstGeom>
        </p:spPr>
      </p:pic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9E154156-EE95-467C-A103-A69046FBABBF}"/>
              </a:ext>
            </a:extLst>
          </p:cNvPr>
          <p:cNvSpPr/>
          <p:nvPr/>
        </p:nvSpPr>
        <p:spPr>
          <a:xfrm flipH="1">
            <a:off x="10144710" y="4533364"/>
            <a:ext cx="59199" cy="183738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4A0EE5-9A4E-4D96-81DE-45EE1BC1338C}"/>
              </a:ext>
            </a:extLst>
          </p:cNvPr>
          <p:cNvSpPr txBox="1"/>
          <p:nvPr/>
        </p:nvSpPr>
        <p:spPr>
          <a:xfrm>
            <a:off x="10358904" y="4719033"/>
            <a:ext cx="1884609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/>
              <a:t>Création de</a:t>
            </a:r>
            <a:r>
              <a:rPr lang="fr-FR" dirty="0">
                <a:cs typeface="Calibri"/>
              </a:rPr>
              <a:t> trois </a:t>
            </a:r>
            <a:r>
              <a:rPr lang="fr-FR" dirty="0" err="1">
                <a:cs typeface="Calibri"/>
              </a:rPr>
              <a:t>DataFrames</a:t>
            </a:r>
            <a:r>
              <a:rPr lang="fr-FR">
                <a:cs typeface="Calibri"/>
              </a:rPr>
              <a:t> contenant chacun une des colonnes exigées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040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2121C2-C281-4663-A1FB-504DC895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Opérations </a:t>
            </a:r>
            <a:r>
              <a:rPr lang="fr-FR" dirty="0">
                <a:solidFill>
                  <a:srgbClr val="D0CECE"/>
                </a:solidFill>
                <a:cs typeface="Calibri"/>
              </a:rPr>
              <a:t>(2)</a:t>
            </a: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234C1B80-8109-4595-AF35-B0721B18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5" t="85017" r="12726" b="813"/>
          <a:stretch/>
        </p:blipFill>
        <p:spPr>
          <a:xfrm>
            <a:off x="409977" y="2850580"/>
            <a:ext cx="11362798" cy="1310350"/>
          </a:xfrm>
          <a:prstGeom prst="rect">
            <a:avLst/>
          </a:prstGeom>
        </p:spPr>
      </p:pic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9E154156-EE95-467C-A103-A69046FBABBF}"/>
              </a:ext>
            </a:extLst>
          </p:cNvPr>
          <p:cNvSpPr/>
          <p:nvPr/>
        </p:nvSpPr>
        <p:spPr>
          <a:xfrm flipH="1">
            <a:off x="4510203" y="2794715"/>
            <a:ext cx="59199" cy="69975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4A0EE5-9A4E-4D96-81DE-45EE1BC1338C}"/>
              </a:ext>
            </a:extLst>
          </p:cNvPr>
          <p:cNvSpPr txBox="1"/>
          <p:nvPr/>
        </p:nvSpPr>
        <p:spPr>
          <a:xfrm>
            <a:off x="4917580" y="2851594"/>
            <a:ext cx="346227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/>
              <a:t>Jointure des</a:t>
            </a:r>
            <a:r>
              <a:rPr lang="fr-FR" dirty="0">
                <a:cs typeface="Calibri"/>
              </a:rPr>
              <a:t> 3 nouveaux </a:t>
            </a:r>
            <a:r>
              <a:rPr lang="fr-FR" dirty="0" err="1">
                <a:cs typeface="Calibri"/>
              </a:rPr>
              <a:t>DataFrames</a:t>
            </a:r>
            <a:r>
              <a:rPr lang="fr-FR" dirty="0">
                <a:cs typeface="Calibri"/>
              </a:rPr>
              <a:t> au premier</a:t>
            </a:r>
          </a:p>
        </p:txBody>
      </p:sp>
    </p:spTree>
    <p:extLst>
      <p:ext uri="{BB962C8B-B14F-4D97-AF65-F5344CB8AC3E}">
        <p14:creationId xmlns:p14="http://schemas.microsoft.com/office/powerpoint/2010/main" val="1567851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2121C2-C281-4663-A1FB-504DC895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solidFill>
                  <a:srgbClr val="000000"/>
                </a:solidFill>
                <a:cs typeface="Calibri"/>
              </a:rPr>
              <a:t>Implantation des colonnes demandées</a:t>
            </a:r>
          </a:p>
          <a:p>
            <a:endParaRPr lang="fr-FR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234C1B80-8109-4595-AF35-B0721B18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5" t="85017" r="12726" b="813"/>
          <a:stretch/>
        </p:blipFill>
        <p:spPr>
          <a:xfrm>
            <a:off x="409977" y="2850580"/>
            <a:ext cx="11362798" cy="1310350"/>
          </a:xfrm>
          <a:prstGeom prst="rect">
            <a:avLst/>
          </a:prstGeom>
        </p:spPr>
      </p:pic>
      <p:sp>
        <p:nvSpPr>
          <p:cNvPr id="4" name="Flèche : bas 3">
            <a:extLst>
              <a:ext uri="{FF2B5EF4-FFF2-40B4-BE49-F238E27FC236}">
                <a16:creationId xmlns:a16="http://schemas.microsoft.com/office/drawing/2014/main" id="{204D01C2-4CBB-4286-ABC3-63079DFFFEB2}"/>
              </a:ext>
            </a:extLst>
          </p:cNvPr>
          <p:cNvSpPr/>
          <p:nvPr/>
        </p:nvSpPr>
        <p:spPr>
          <a:xfrm>
            <a:off x="6819598" y="2859302"/>
            <a:ext cx="484632" cy="634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820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2121C2-C281-4663-A1FB-504DC895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Export</a:t>
            </a:r>
            <a:endParaRPr lang="fr-FR" dirty="0">
              <a:solidFill>
                <a:srgbClr val="D0CECE"/>
              </a:solidFill>
              <a:cs typeface="Calibri"/>
            </a:endParaRP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234C1B80-8109-4595-AF35-B0721B18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5" t="85017" r="12726" b="813"/>
          <a:stretch/>
        </p:blipFill>
        <p:spPr>
          <a:xfrm>
            <a:off x="409977" y="2850580"/>
            <a:ext cx="11362798" cy="1310350"/>
          </a:xfrm>
          <a:prstGeom prst="rect">
            <a:avLst/>
          </a:prstGeom>
        </p:spPr>
      </p:pic>
      <p:sp>
        <p:nvSpPr>
          <p:cNvPr id="4" name="Flèche : bas 3">
            <a:extLst>
              <a:ext uri="{FF2B5EF4-FFF2-40B4-BE49-F238E27FC236}">
                <a16:creationId xmlns:a16="http://schemas.microsoft.com/office/drawing/2014/main" id="{204D01C2-4CBB-4286-ABC3-63079DFFFEB2}"/>
              </a:ext>
            </a:extLst>
          </p:cNvPr>
          <p:cNvSpPr/>
          <p:nvPr/>
        </p:nvSpPr>
        <p:spPr>
          <a:xfrm rot="10800000">
            <a:off x="852388" y="4286711"/>
            <a:ext cx="484632" cy="634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599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C2AB4-0CA5-4999-92C2-A9497DD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Export des données vers une base de données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2121C2-C281-4663-A1FB-504DC895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Clé primaire</a:t>
            </a: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234C1B80-8109-4595-AF35-B0721B182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5" t="85017" r="12726" b="813"/>
          <a:stretch/>
        </p:blipFill>
        <p:spPr>
          <a:xfrm>
            <a:off x="409977" y="2850580"/>
            <a:ext cx="11362798" cy="13103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B872FE1-8A69-4C5B-9916-57BFC1ECBD94}"/>
              </a:ext>
            </a:extLst>
          </p:cNvPr>
          <p:cNvSpPr txBox="1"/>
          <p:nvPr/>
        </p:nvSpPr>
        <p:spPr>
          <a:xfrm>
            <a:off x="3688432" y="4778744"/>
            <a:ext cx="480752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latin typeface="Calibri"/>
              </a:rPr>
              <a:t>Clé primaire</a:t>
            </a:r>
            <a:r>
              <a:rPr lang="fr-FR" dirty="0">
                <a:latin typeface="Calibri"/>
              </a:rPr>
              <a:t> : </a:t>
            </a:r>
            <a:r>
              <a:rPr lang="fr-FR" dirty="0" err="1">
                <a:latin typeface="Calibri"/>
              </a:rPr>
              <a:t>code_pays</a:t>
            </a:r>
            <a:r>
              <a:rPr lang="fr-FR" dirty="0">
                <a:latin typeface="Calibri"/>
              </a:rPr>
              <a:t> ; année</a:t>
            </a:r>
            <a:r>
              <a:rPr lang="fr-FR" dirty="0">
                <a:latin typeface="Calibri"/>
                <a:ea typeface="Calibri"/>
                <a:cs typeface="Calibri"/>
              </a:rPr>
              <a:t>​</a:t>
            </a:r>
            <a:r>
              <a:rPr lang="fr-FR" dirty="0">
                <a:cs typeface="Calibri"/>
              </a:rPr>
              <a:t> ; code produit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9727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376C6-82B4-4843-A106-A645280A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Requêtes SQL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52974DB-071A-4489-9008-958A160CC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43" t="52301" r="55200" b="23013"/>
          <a:stretch/>
        </p:blipFill>
        <p:spPr>
          <a:xfrm>
            <a:off x="3683199" y="3955712"/>
            <a:ext cx="4830026" cy="2577441"/>
          </a:xfrm>
          <a:prstGeom prst="rect">
            <a:avLst/>
          </a:prstGeom>
        </p:spPr>
      </p:pic>
      <p:pic>
        <p:nvPicPr>
          <p:cNvPr id="3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1491C008-65A8-40DD-B64B-88FC43731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72" t="20571" r="39408" b="60286"/>
          <a:stretch/>
        </p:blipFill>
        <p:spPr>
          <a:xfrm>
            <a:off x="2374006" y="1562738"/>
            <a:ext cx="7440119" cy="19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85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376C6-82B4-4843-A106-A645280A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Requêtes SQL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FA58FB4-A005-46F1-AACA-4848E3523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65" t="52147" r="62681" b="24949"/>
          <a:stretch/>
        </p:blipFill>
        <p:spPr>
          <a:xfrm>
            <a:off x="4112103" y="3524076"/>
            <a:ext cx="3959743" cy="2812772"/>
          </a:xfrm>
          <a:prstGeom prst="rect">
            <a:avLst/>
          </a:prstGeom>
        </p:spPr>
      </p:pic>
      <p:pic>
        <p:nvPicPr>
          <p:cNvPr id="3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ADF4FC3-58FE-4E43-B5B5-D5716B8E6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4" t="23769" r="43947" b="59574"/>
          <a:stretch/>
        </p:blipFill>
        <p:spPr>
          <a:xfrm>
            <a:off x="2674512" y="1586344"/>
            <a:ext cx="6838825" cy="17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3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43267-7E2D-467E-BDA0-DC65E479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>
                <a:cs typeface="Calibri Light"/>
              </a:rPr>
              <a:t>Sur-alimentation</a:t>
            </a:r>
          </a:p>
        </p:txBody>
      </p:sp>
      <p:pic>
        <p:nvPicPr>
          <p:cNvPr id="4" name="Image 4" descr="Une image contenant alimentation, table, assiette, terrain&#10;&#10;Description générée avec un niveau de confiance très élevé">
            <a:extLst>
              <a:ext uri="{FF2B5EF4-FFF2-40B4-BE49-F238E27FC236}">
                <a16:creationId xmlns:a16="http://schemas.microsoft.com/office/drawing/2014/main" id="{469C2B02-F7BB-4A0C-AC47-4722DEEA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25" y="2235200"/>
            <a:ext cx="6906591" cy="346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18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376C6-82B4-4843-A106-A645280A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Requêtes SQL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443BAC0-8FDA-414C-BFF8-31232A6D6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90" t="52227" r="57633" b="24291"/>
          <a:stretch/>
        </p:blipFill>
        <p:spPr>
          <a:xfrm>
            <a:off x="3847891" y="3713745"/>
            <a:ext cx="4507103" cy="2566599"/>
          </a:xfrm>
          <a:prstGeom prst="rect">
            <a:avLst/>
          </a:prstGeom>
        </p:spPr>
      </p:pic>
      <p:pic>
        <p:nvPicPr>
          <p:cNvPr id="3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2D11553B-C100-4D78-8A6D-744AE348C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5" t="24089" r="46903" b="61134"/>
          <a:stretch/>
        </p:blipFill>
        <p:spPr>
          <a:xfrm>
            <a:off x="3032229" y="1696054"/>
            <a:ext cx="6546033" cy="161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44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376C6-82B4-4843-A106-A645280A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Requêtes SQL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9252013B-0EDA-45EF-B348-939BF0425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90" t="21503" r="44977" b="64423"/>
          <a:stretch/>
        </p:blipFill>
        <p:spPr>
          <a:xfrm>
            <a:off x="2367990" y="1848456"/>
            <a:ext cx="7458061" cy="1679144"/>
          </a:xfrm>
          <a:prstGeom prst="rect">
            <a:avLst/>
          </a:prstGeom>
        </p:spPr>
      </p:pic>
      <p:pic>
        <p:nvPicPr>
          <p:cNvPr id="3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19F6004C-9EA3-4AD5-867F-60E219B4C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3" t="52655" r="55430" b="24932"/>
          <a:stretch/>
        </p:blipFill>
        <p:spPr>
          <a:xfrm>
            <a:off x="3387567" y="3683699"/>
            <a:ext cx="5411523" cy="26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9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376C6-82B4-4843-A106-A645280A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cs typeface="Calibri Light"/>
              </a:rPr>
              <a:t>Requêtes SQL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ADE4562-61BE-492E-8915-A55097522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76" t="24539" r="25025" b="61070"/>
          <a:stretch/>
        </p:blipFill>
        <p:spPr>
          <a:xfrm>
            <a:off x="307370" y="1497021"/>
            <a:ext cx="11678877" cy="1674597"/>
          </a:xfrm>
          <a:prstGeom prst="rect">
            <a:avLst/>
          </a:prstGeom>
        </p:spPr>
      </p:pic>
      <p:pic>
        <p:nvPicPr>
          <p:cNvPr id="3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BDCCB92-7A8C-4D7E-A093-14DABD5B8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6" t="52583" r="54692" b="25461"/>
          <a:stretch/>
        </p:blipFill>
        <p:spPr>
          <a:xfrm>
            <a:off x="3484159" y="3525441"/>
            <a:ext cx="5216881" cy="24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50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376C6-82B4-4843-A106-A645280A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cs typeface="Calibri Light"/>
              </a:rPr>
              <a:t>Requêtes SQL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8779FD8D-DFEC-4B41-8B02-8498165E6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02" t="31034" r="31432" b="55172"/>
          <a:stretch/>
        </p:blipFill>
        <p:spPr>
          <a:xfrm>
            <a:off x="648857" y="1486286"/>
            <a:ext cx="10979577" cy="1674227"/>
          </a:xfrm>
          <a:prstGeom prst="rect">
            <a:avLst/>
          </a:prstGeom>
        </p:spPr>
      </p:pic>
      <p:pic>
        <p:nvPicPr>
          <p:cNvPr id="3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1607A4F-D731-4AD1-9AB7-B4947A403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6" t="51956" r="56743" b="25287"/>
          <a:stretch/>
        </p:blipFill>
        <p:spPr>
          <a:xfrm>
            <a:off x="3589533" y="3441848"/>
            <a:ext cx="5087343" cy="26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37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0E20D-CD1C-4F83-ACC3-D454986A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816"/>
            <a:ext cx="10515600" cy="1325563"/>
          </a:xfrm>
        </p:spPr>
        <p:txBody>
          <a:bodyPr>
            <a:normAutofit/>
          </a:bodyPr>
          <a:lstStyle/>
          <a:p>
            <a:r>
              <a:rPr lang="fr-FR" sz="4000" dirty="0">
                <a:cs typeface="Calibri Light"/>
              </a:rPr>
              <a:t>Quelles sont les "autres utilisations" possibles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DA424-D64D-44DB-8709-7A37DB990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86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err="1">
                <a:cs typeface="Calibri"/>
              </a:rPr>
              <a:t>Biocarburents</a:t>
            </a:r>
            <a:r>
              <a:rPr lang="fr-FR" dirty="0">
                <a:cs typeface="Calibri"/>
              </a:rPr>
              <a:t> / bioénergie</a:t>
            </a:r>
            <a:endParaRPr lang="en-US">
              <a:cs typeface="Calibri"/>
            </a:endParaRPr>
          </a:p>
          <a:p>
            <a:pPr marL="0" indent="0"/>
            <a:endParaRPr lang="fr-FR">
              <a:cs typeface="Calibri"/>
            </a:endParaRPr>
          </a:p>
          <a:p>
            <a:pPr marL="0" indent="0">
              <a:buNone/>
            </a:pPr>
            <a:r>
              <a:rPr lang="fr-FR" dirty="0">
                <a:cs typeface="Calibri"/>
              </a:rPr>
              <a:t>Exemple : huile de colza, huile de palme</a:t>
            </a:r>
            <a:endParaRPr lang="en-US" dirty="0">
              <a:cs typeface="Calibri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4BD93A1-9435-409D-9588-F31A2C70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993" y="1812683"/>
            <a:ext cx="2743200" cy="1494322"/>
          </a:xfrm>
          <a:prstGeom prst="rect">
            <a:avLst/>
          </a:prstGeom>
        </p:spPr>
      </p:pic>
      <p:pic>
        <p:nvPicPr>
          <p:cNvPr id="5" name="Image 5" descr="Une image contenant arbre, extérieur, plante, fleur&#10;&#10;Description générée avec un niveau de confiance très élevé">
            <a:extLst>
              <a:ext uri="{FF2B5EF4-FFF2-40B4-BE49-F238E27FC236}">
                <a16:creationId xmlns:a16="http://schemas.microsoft.com/office/drawing/2014/main" id="{37DC67FC-8780-4A71-8197-245C10728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09" y="3957430"/>
            <a:ext cx="2743200" cy="2057400"/>
          </a:xfrm>
          <a:prstGeom prst="rect">
            <a:avLst/>
          </a:prstGeom>
        </p:spPr>
      </p:pic>
      <p:pic>
        <p:nvPicPr>
          <p:cNvPr id="7" name="Image 7" descr="Une image contenant alimentation, table, légume, fruit&#10;&#10;Description générée avec un niveau de confiance très élevé">
            <a:extLst>
              <a:ext uri="{FF2B5EF4-FFF2-40B4-BE49-F238E27FC236}">
                <a16:creationId xmlns:a16="http://schemas.microsoft.com/office/drawing/2014/main" id="{0A289797-0CCA-49EB-B1F4-E67E13C77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270" y="4008019"/>
            <a:ext cx="4101547" cy="201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49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0E20D-CD1C-4F83-ACC3-D454986A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816"/>
            <a:ext cx="10515600" cy="1325563"/>
          </a:xfrm>
        </p:spPr>
        <p:txBody>
          <a:bodyPr>
            <a:normAutofit/>
          </a:bodyPr>
          <a:lstStyle/>
          <a:p>
            <a:r>
              <a:rPr lang="fr-FR" sz="4000" dirty="0">
                <a:cs typeface="Calibri Light"/>
              </a:rPr>
              <a:t>Quelles sont les "autres utilisations" possibles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DA424-D64D-44DB-8709-7A37DB990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86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cs typeface="Calibri"/>
              </a:rPr>
              <a:t>Biochimie </a:t>
            </a:r>
          </a:p>
          <a:p>
            <a:pPr marL="0" indent="0">
              <a:buNone/>
            </a:pPr>
            <a:endParaRPr lang="fr-FR">
              <a:cs typeface="Calibri"/>
            </a:endParaRPr>
          </a:p>
          <a:p>
            <a:pPr marL="0" indent="0">
              <a:buNone/>
            </a:pPr>
            <a:r>
              <a:rPr lang="fr-FR" dirty="0">
                <a:cs typeface="Calibri"/>
              </a:rPr>
              <a:t>Produits ménagers ( exemple : citron )</a:t>
            </a:r>
          </a:p>
          <a:p>
            <a:pPr marL="0" indent="0">
              <a:buNone/>
            </a:pPr>
            <a:r>
              <a:rPr lang="fr-FR" dirty="0">
                <a:cs typeface="Calibri"/>
              </a:rPr>
              <a:t>Produit corporels ( beurre de charité )</a:t>
            </a:r>
          </a:p>
          <a:p>
            <a:pPr marL="0" indent="0">
              <a:buNone/>
            </a:pPr>
            <a:r>
              <a:rPr lang="fr-FR" dirty="0">
                <a:cs typeface="Calibri"/>
              </a:rPr>
              <a:t>Produits cosmétiques ( banane )</a:t>
            </a:r>
          </a:p>
          <a:p>
            <a:pPr marL="0" indent="0">
              <a:buNone/>
            </a:pPr>
            <a:r>
              <a:rPr lang="fr-FR" dirty="0">
                <a:cs typeface="Calibri"/>
              </a:rPr>
              <a:t>Alcool ( riz )</a:t>
            </a:r>
          </a:p>
          <a:p>
            <a:pPr marL="0" indent="0">
              <a:buNone/>
            </a:pPr>
            <a:r>
              <a:rPr lang="fr-FR" dirty="0">
                <a:cs typeface="Calibri"/>
              </a:rPr>
              <a:t>Produits pharmaceutiques ( eucalyptus )</a:t>
            </a:r>
          </a:p>
          <a:p>
            <a:pPr marL="0" indent="0">
              <a:buNone/>
            </a:pPr>
            <a:r>
              <a:rPr lang="fr-FR" dirty="0">
                <a:cs typeface="Calibri"/>
              </a:rPr>
              <a:t>-[…]</a:t>
            </a:r>
          </a:p>
        </p:txBody>
      </p:sp>
      <p:pic>
        <p:nvPicPr>
          <p:cNvPr id="4" name="Image 4" descr="Une image contenant alimentation, table, intéri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460941A0-CC7E-49C1-82D6-E84CE062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596" y="3252019"/>
            <a:ext cx="3824748" cy="20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06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0E20D-CD1C-4F83-ACC3-D454986A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816"/>
            <a:ext cx="10515600" cy="1325563"/>
          </a:xfrm>
        </p:spPr>
        <p:txBody>
          <a:bodyPr>
            <a:normAutofit/>
          </a:bodyPr>
          <a:lstStyle/>
          <a:p>
            <a:r>
              <a:rPr lang="fr-FR" sz="4000" dirty="0">
                <a:cs typeface="Calibri Light"/>
              </a:rPr>
              <a:t>Quelles sont les "autres utilisations" possibles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DA424-D64D-44DB-8709-7A37DB990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86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>
                <a:cs typeface="Calibri"/>
              </a:rPr>
              <a:t>Bio-matériaux</a:t>
            </a:r>
          </a:p>
          <a:p>
            <a:endParaRPr lang="fr-FR">
              <a:cs typeface="Calibri"/>
            </a:endParaRPr>
          </a:p>
          <a:p>
            <a:pPr marL="0" indent="0">
              <a:buNone/>
            </a:pPr>
            <a:r>
              <a:rPr lang="fr-FR" dirty="0">
                <a:cs typeface="Calibri"/>
              </a:rPr>
              <a:t>-construction ( soja )</a:t>
            </a:r>
          </a:p>
          <a:p>
            <a:pPr marL="0" indent="0">
              <a:buNone/>
            </a:pPr>
            <a:r>
              <a:rPr lang="fr-FR" dirty="0">
                <a:cs typeface="Calibri"/>
              </a:rPr>
              <a:t>-automobile ( colza )</a:t>
            </a:r>
          </a:p>
          <a:p>
            <a:pPr marL="0" indent="0">
              <a:buNone/>
            </a:pPr>
            <a:r>
              <a:rPr lang="fr-FR" dirty="0">
                <a:cs typeface="Calibri"/>
              </a:rPr>
              <a:t>-plastique ( maïs )</a:t>
            </a:r>
          </a:p>
          <a:p>
            <a:pPr marL="0" indent="0">
              <a:buNone/>
            </a:pPr>
            <a:r>
              <a:rPr lang="fr-FR" dirty="0">
                <a:cs typeface="Calibri"/>
              </a:rPr>
              <a:t>-[…]</a:t>
            </a:r>
          </a:p>
        </p:txBody>
      </p:sp>
      <p:pic>
        <p:nvPicPr>
          <p:cNvPr id="4" name="Image 4" descr="Une image contenant ciel&#10;&#10;Description générée avec un niveau de confiance élevé">
            <a:extLst>
              <a:ext uri="{FF2B5EF4-FFF2-40B4-BE49-F238E27FC236}">
                <a16:creationId xmlns:a16="http://schemas.microsoft.com/office/drawing/2014/main" id="{44A8D65A-F082-4A89-AAF4-02BF8B3A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87" y="1528916"/>
            <a:ext cx="5483941" cy="5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1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DAB758-1685-4F57-9B2D-92D67EBC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cs typeface="Calibri Light"/>
              </a:rPr>
              <a:t>URL où les images ont été empruntées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DE7EB8-66E6-4807-ABE4-19816D102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fr-FR" dirty="0">
                <a:cs typeface="Calibri"/>
                <a:hlinkClick r:id="rId2"/>
              </a:rPr>
              <a:t>http://www.bio-carburant.info/avantages-des-biocarburants</a:t>
            </a:r>
            <a:endParaRPr lang="fr-FR">
              <a:cs typeface="Calibri"/>
              <a:hlinkClick r:id="rId2"/>
            </a:endParaRPr>
          </a:p>
          <a:p>
            <a:r>
              <a:rPr lang="fr-FR" dirty="0">
                <a:cs typeface="Calibri"/>
                <a:hlinkClick r:id="rId3"/>
              </a:rPr>
              <a:t>https://pixabay.com/en/oilseed-rape-rape-blossom-2090139/</a:t>
            </a:r>
          </a:p>
          <a:p>
            <a:r>
              <a:rPr lang="fr-FR" dirty="0">
                <a:cs typeface="Calibri"/>
                <a:hlinkClick r:id="rId4"/>
              </a:rPr>
              <a:t>https://www.lanutrition.fr/bien-dans-son-assiette/les-nutriments/lipides/la-verite-sur-lhuile-de-palme</a:t>
            </a:r>
          </a:p>
          <a:p>
            <a:r>
              <a:rPr lang="fr-FR" dirty="0">
                <a:cs typeface="Calibri"/>
              </a:rPr>
              <a:t>https://www.setal.net/44-Incroyables-utilisations-du-citron_a41558.html</a:t>
            </a:r>
          </a:p>
          <a:p>
            <a:r>
              <a:rPr lang="fr-FR" dirty="0">
                <a:cs typeface="Calibri"/>
                <a:hlinkClick r:id="rId5"/>
              </a:rPr>
              <a:t>https://www.bhphotovideo.com/c/product/1070383-REG/makerbot_mp06572_1_75mm_pla_filament_large.html</a:t>
            </a:r>
          </a:p>
          <a:p>
            <a:r>
              <a:rPr lang="fr-FR" dirty="0">
                <a:cs typeface="Calibri"/>
                <a:hlinkClick r:id="rId6"/>
              </a:rPr>
              <a:t>http://www.comment-perdredupoids.com/coupe-faim-naturels-efficaces-satiete/</a:t>
            </a:r>
          </a:p>
          <a:p>
            <a:r>
              <a:rPr lang="fr-FR" dirty="0">
                <a:cs typeface="Calibri"/>
                <a:hlinkClick r:id="rId7"/>
              </a:rPr>
              <a:t>http://resistance-verte.over-blog.com/2017/10/une-personne-sur-neuf-a-faim.html</a:t>
            </a:r>
            <a:endParaRPr lang="fr-FR" dirty="0">
              <a:cs typeface="Calibri"/>
            </a:endParaRPr>
          </a:p>
          <a:p>
            <a:r>
              <a:rPr lang="fr-FR" dirty="0">
                <a:cs typeface="Calibri"/>
                <a:hlinkClick r:id="rId8"/>
              </a:rPr>
              <a:t>http://guineezenith.com/pourquoi-malnutrition-a-siguiri-le-directeur-prefectoral-de-la-sante-sexplique/</a:t>
            </a:r>
          </a:p>
          <a:p>
            <a:r>
              <a:rPr lang="fr-FR" dirty="0">
                <a:cs typeface="Calibri"/>
              </a:rPr>
              <a:t>http://www.e-sante.fr/plan-national-nutrition-sante-vaincre-malbouffe-obesite/actualite/1172</a:t>
            </a:r>
          </a:p>
        </p:txBody>
      </p:sp>
    </p:spTree>
    <p:extLst>
      <p:ext uri="{BB962C8B-B14F-4D97-AF65-F5344CB8AC3E}">
        <p14:creationId xmlns:p14="http://schemas.microsoft.com/office/powerpoint/2010/main" val="2343465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9EFA9-14EB-4C94-8F4D-87976278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12 CSV différents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1469C9-D2BC-4CC1-9D38-F831CE6DC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1600">
                <a:cs typeface="Calibri"/>
              </a:rPr>
              <a:t>Population.csv</a:t>
            </a:r>
          </a:p>
          <a:p>
            <a:r>
              <a:rPr lang="fr-FR" sz="1600">
                <a:cs typeface="Calibri"/>
              </a:rPr>
              <a:t>question_2.csv</a:t>
            </a:r>
          </a:p>
          <a:p>
            <a:r>
              <a:rPr lang="fr-FR" sz="1600">
                <a:cs typeface="Calibri"/>
              </a:rPr>
              <a:t>Bilan_alimentaire.csv</a:t>
            </a:r>
          </a:p>
          <a:p>
            <a:r>
              <a:rPr lang="fr-FR" sz="1600">
                <a:cs typeface="Calibri"/>
              </a:rPr>
              <a:t>bilan_alimentaire_vegetaux.csv</a:t>
            </a:r>
          </a:p>
          <a:p>
            <a:r>
              <a:rPr lang="fr-FR" sz="1600">
                <a:cs typeface="Calibri"/>
              </a:rPr>
              <a:t>sous_nutrition_2013.csv</a:t>
            </a:r>
          </a:p>
          <a:p>
            <a:r>
              <a:rPr lang="fr-FR" sz="1600">
                <a:cs typeface="Calibri"/>
              </a:rPr>
              <a:t>sous_nutrition_2015.csv</a:t>
            </a:r>
          </a:p>
          <a:p>
            <a:r>
              <a:rPr lang="fr-FR" sz="1600">
                <a:cs typeface="Calibri"/>
              </a:rPr>
              <a:t>cereales_animaux.csv</a:t>
            </a:r>
          </a:p>
          <a:p>
            <a:r>
              <a:rPr lang="fr-FR" sz="1600">
                <a:cs typeface="Calibri"/>
              </a:rPr>
              <a:t>prot_monde.csv</a:t>
            </a:r>
          </a:p>
          <a:p>
            <a:r>
              <a:rPr lang="fr-FR" sz="1600">
                <a:cs typeface="Calibri"/>
              </a:rPr>
              <a:t>question_11.csv</a:t>
            </a:r>
          </a:p>
          <a:p>
            <a:r>
              <a:rPr lang="fr-FR" sz="1600">
                <a:cs typeface="Calibri"/>
              </a:rPr>
              <a:t>dispo_alim_cereales_monde.csv</a:t>
            </a:r>
          </a:p>
          <a:p>
            <a:r>
              <a:rPr lang="fr-FR" sz="1600">
                <a:cs typeface="Calibri"/>
              </a:rPr>
              <a:t>dispo_produit_animaux.csv</a:t>
            </a:r>
          </a:p>
          <a:p>
            <a:r>
              <a:rPr lang="fr-FR" sz="1600">
                <a:cs typeface="Calibri"/>
              </a:rPr>
              <a:t>viande.csv</a:t>
            </a:r>
          </a:p>
        </p:txBody>
      </p:sp>
    </p:spTree>
    <p:extLst>
      <p:ext uri="{BB962C8B-B14F-4D97-AF65-F5344CB8AC3E}">
        <p14:creationId xmlns:p14="http://schemas.microsoft.com/office/powerpoint/2010/main" val="153747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1203A-51C9-4F18-8ED0-57C692BF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Population.csv</a:t>
            </a:r>
            <a:endParaRPr lang="fr-FR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2DF54B9-3C1E-472A-88A8-9FC785325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22" t="16879" r="31304" b="2866"/>
          <a:stretch/>
        </p:blipFill>
        <p:spPr>
          <a:xfrm>
            <a:off x="3198288" y="1700934"/>
            <a:ext cx="5827361" cy="45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18D15-5E1F-451C-A1EE-FF65FCC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question_2.csv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7D71B32A-D4F2-43D5-9B43-59EF42E7A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93" t="12102" r="36673" b="9873"/>
          <a:stretch/>
        </p:blipFill>
        <p:spPr>
          <a:xfrm>
            <a:off x="3558179" y="1437697"/>
            <a:ext cx="5094625" cy="52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4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8FBFB3-C97B-48D1-881D-95834FD4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Bilan_alimentaire.csv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9CD334DC-898B-435A-8349-3C4FA0A81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88" t="12420" r="35957" b="8917"/>
          <a:stretch/>
        </p:blipFill>
        <p:spPr>
          <a:xfrm>
            <a:off x="3544325" y="1423844"/>
            <a:ext cx="5122349" cy="52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854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57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58" baseType="lpstr">
      <vt:lpstr>Thème Office</vt:lpstr>
      <vt:lpstr>Projet 3 : Réalisez une étude de santé publique </vt:lpstr>
      <vt:lpstr>Qu'est-ce que la faim ?</vt:lpstr>
      <vt:lpstr>Sous-alimentation</vt:lpstr>
      <vt:lpstr>Mal-nutrition</vt:lpstr>
      <vt:lpstr>Sur-alimentation</vt:lpstr>
      <vt:lpstr>12 CSV différents</vt:lpstr>
      <vt:lpstr>Population.csv</vt:lpstr>
      <vt:lpstr>question_2.csv</vt:lpstr>
      <vt:lpstr>Bilan_alimentaire.csv</vt:lpstr>
      <vt:lpstr>bilan_alimentaire_vegetaux.csv</vt:lpstr>
      <vt:lpstr>sous_nutrition_2013.csv</vt:lpstr>
      <vt:lpstr>sous_nutrition_2015.csv</vt:lpstr>
      <vt:lpstr>cereales_animaux.csv</vt:lpstr>
      <vt:lpstr>prot_monde.csv</vt:lpstr>
      <vt:lpstr>question_11.csv</vt:lpstr>
      <vt:lpstr>dispo_alim_cereales_monde.csv</vt:lpstr>
      <vt:lpstr>dispo_produit_animaux.csv</vt:lpstr>
      <vt:lpstr>viande.csv</vt:lpstr>
      <vt:lpstr>Les opérations d'algèbre relationnelle utilisées </vt:lpstr>
      <vt:lpstr>Les opérations d'algèbre relationnelle utilisées </vt:lpstr>
      <vt:lpstr>Les opérations d'algèbre relationnelle utilisées </vt:lpstr>
      <vt:lpstr>Les opérations d'algèbre relationnelle utilisées </vt:lpstr>
      <vt:lpstr>Les opérations d'algèbre relationnelle utilisées </vt:lpstr>
      <vt:lpstr>Les opérations d'algèbre relationnelle utilisées </vt:lpstr>
      <vt:lpstr>Les opérations d'algèbre relationnelle utilisées </vt:lpstr>
      <vt:lpstr>Les opérations d'algèbre relationnelle utilisées </vt:lpstr>
      <vt:lpstr>Les opérations d'algèbre relationnelle utilisées </vt:lpstr>
      <vt:lpstr>Les opérations d'algèbre relationnelle utilisées </vt:lpstr>
      <vt:lpstr>Les opérations d'algèbre relationnelle utilisées </vt:lpstr>
      <vt:lpstr>Réponses aux questions</vt:lpstr>
      <vt:lpstr>Réponses aux questions</vt:lpstr>
      <vt:lpstr>Réponses aux questions</vt:lpstr>
      <vt:lpstr>Réponses aux questions</vt:lpstr>
      <vt:lpstr>Réponses aux questions</vt:lpstr>
      <vt:lpstr>Export des données vers une base de données</vt:lpstr>
      <vt:lpstr>Export des données vers une base de données</vt:lpstr>
      <vt:lpstr>Export des données vers une base de données</vt:lpstr>
      <vt:lpstr>Export des données vers une base de données</vt:lpstr>
      <vt:lpstr>Export des données vers une base de données</vt:lpstr>
      <vt:lpstr>Export des données vers une base de données</vt:lpstr>
      <vt:lpstr>Export des données vers une base de données</vt:lpstr>
      <vt:lpstr>Export des données vers une base de données</vt:lpstr>
      <vt:lpstr>Export des données vers une base de données</vt:lpstr>
      <vt:lpstr>Export des données vers une base de données</vt:lpstr>
      <vt:lpstr>Export des données vers une base de données</vt:lpstr>
      <vt:lpstr>Export des données vers une base de données</vt:lpstr>
      <vt:lpstr>Export des données vers une base de données</vt:lpstr>
      <vt:lpstr>Requêtes SQL</vt:lpstr>
      <vt:lpstr>Requêtes SQL</vt:lpstr>
      <vt:lpstr>Requêtes SQL</vt:lpstr>
      <vt:lpstr>Requêtes SQL</vt:lpstr>
      <vt:lpstr>Requêtes SQL</vt:lpstr>
      <vt:lpstr>Requêtes SQL</vt:lpstr>
      <vt:lpstr>Quelles sont les "autres utilisations" possibles ?</vt:lpstr>
      <vt:lpstr>Quelles sont les "autres utilisations" possibles ?</vt:lpstr>
      <vt:lpstr>Quelles sont les "autres utilisations" possibles ?</vt:lpstr>
      <vt:lpstr>URL où les images ont été empruntées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3 : Réalisez une étude de santé publique </dc:title>
  <dc:creator/>
  <cp:revision>26</cp:revision>
  <dcterms:modified xsi:type="dcterms:W3CDTF">2018-10-15T15:24:14Z</dcterms:modified>
</cp:coreProperties>
</file>